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8" r:id="rId11"/>
    <p:sldId id="267" r:id="rId12"/>
    <p:sldId id="259" r:id="rId13"/>
    <p:sldId id="282" r:id="rId14"/>
    <p:sldId id="283" r:id="rId15"/>
    <p:sldId id="277" r:id="rId16"/>
    <p:sldId id="276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Chód należy do biometrii behawioralnej, opiera się na sposobie chodzenia osoby</a:t>
          </a:r>
          <a:endParaRPr lang="en-US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Kryminalistyka (traseologia, czyli identyfikacja śladów stóp)</a:t>
          </a:r>
          <a:endParaRPr lang="en-US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Kryminalistyka</a:t>
          </a:r>
          <a:endParaRPr lang="en-US" b="1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modelu </a:t>
          </a:r>
          <a:r>
            <a:rPr lang="pl-PL" sz="14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4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400" b="1" dirty="0"/>
            <a:t>oparte na ruchu, wyglądzie (sylwetce) –</a:t>
          </a:r>
          <a:r>
            <a:rPr lang="pl-PL" sz="1400" dirty="0"/>
            <a:t> pozbawione modelu i opierające się na zmianach wyglądu podmiotu, który pośrednio zawiera informacje o ruchach ciała. </a:t>
          </a:r>
          <a:endParaRPr lang="en-US" sz="14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Chód należy do biometrii behawioralnej, opiera się na sposobie chodzenia osoby</a:t>
          </a:r>
          <a:endParaRPr lang="en-US" sz="2500" kern="120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Kryminalistyka (traseologia, czyli identyfikacja śladów stóp)</a:t>
          </a:r>
          <a:endParaRPr lang="en-US" sz="1900" kern="120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Kryminalistyka</a:t>
          </a:r>
          <a:endParaRPr lang="en-US" sz="1100" b="1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70828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846075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50158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501587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74704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747041" y="848074"/>
        <a:ext cx="1059960" cy="423984"/>
      </dsp:txXfrm>
    </dsp:sp>
    <dsp:sp modelId="{FD3314D2-F158-4035-BE58-1C04E036094B}">
      <dsp:nvSpPr>
        <dsp:cNvPr id="0" name=""/>
        <dsp:cNvSpPr/>
      </dsp:nvSpPr>
      <dsp:spPr>
        <a:xfrm>
          <a:off x="419918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33698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399249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3992495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444642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582437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237950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237950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690096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827891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483404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483404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17822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31602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728858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/>
            <a:t>Wewnętrzna nawigacja inercyjna</a:t>
          </a:r>
          <a:endParaRPr lang="en-US" sz="1100" b="1" kern="1200" dirty="0"/>
        </a:p>
      </dsp:txBody>
      <dsp:txXfrm>
        <a:off x="7728858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91609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91609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modelu </a:t>
          </a:r>
          <a:r>
            <a:rPr lang="pl-PL" sz="14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400" b="1" kern="1200" dirty="0"/>
            <a:t>oparte na ruchu, wyglądzie (sylwetce) –</a:t>
          </a:r>
          <a:r>
            <a:rPr lang="pl-PL" sz="1400" kern="1200" dirty="0"/>
            <a:t> pozbawione modelu i opierające się na zmianach wyglądu podmiotu, który pośrednio zawiera informacje o ruchach ciała. </a:t>
          </a:r>
          <a:endParaRPr lang="en-US" sz="1400" kern="1200" dirty="0"/>
        </a:p>
      </dsp:txBody>
      <dsp:txXfrm>
        <a:off x="3768721" y="2476735"/>
        <a:ext cx="3202031" cy="2162547"/>
      </dsp:txXfrm>
    </dsp:sp>
    <dsp:sp modelId="{FCE139E2-F0B5-46DE-868F-E61C9AD1DF1E}">
      <dsp:nvSpPr>
        <dsp:cNvPr id="0" name=""/>
        <dsp:cNvSpPr/>
      </dsp:nvSpPr>
      <dsp:spPr>
        <a:xfrm>
          <a:off x="8571768" y="622673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91609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91609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476735"/>
          <a:ext cx="3202031" cy="2162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Potrafi rozpoznać osobę na odległość, gdzie inne dane biometryczne są zasłonięte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Biometria behawioralna: Obecnie popularność zyskał wzór chodu jako biometryczny.</a:t>
            </a:r>
          </a:p>
          <a:p>
            <a:r>
              <a:rPr lang="pl-PL" dirty="0"/>
              <a:t>Głównym powodem jest to, że rozpoznanie wzorca chodu nie wymaga podmiotowej współpracy</a:t>
            </a:r>
          </a:p>
          <a:p>
            <a:r>
              <a:rPr lang="pl-PL" dirty="0"/>
              <a:t>w porównaniu z innymi danymi biometrycznymi (</a:t>
            </a:r>
            <a:r>
              <a:rPr lang="pl-PL" dirty="0" err="1"/>
              <a:t>Sarkar</a:t>
            </a:r>
            <a:r>
              <a:rPr lang="pl-PL" dirty="0"/>
              <a:t> i in. 2005).</a:t>
            </a:r>
          </a:p>
          <a:p>
            <a:r>
              <a:rPr lang="pl-PL" dirty="0"/>
              <a:t>• Rozpoznawanie i analiza gestów i postawy: Aby uzyskać bardziej zaawansowany naturalny interfejs z</a:t>
            </a:r>
          </a:p>
          <a:p>
            <a:r>
              <a:rPr lang="pl-PL" dirty="0"/>
              <a:t>komputery i systemy komputerowe, rozpoznawanie ludzkich gestów i postawy jest ważne</a:t>
            </a:r>
          </a:p>
          <a:p>
            <a:r>
              <a:rPr lang="pl-PL" dirty="0"/>
              <a:t>klawisz. Ma obiecujące zastosowania, takie jak gry, rozpoznawanie języka migowego, urządzenia sterujące,</a:t>
            </a:r>
          </a:p>
          <a:p>
            <a:r>
              <a:rPr lang="pl-PL" dirty="0"/>
              <a:t>i inni (</a:t>
            </a:r>
            <a:r>
              <a:rPr lang="pl-PL" dirty="0" err="1"/>
              <a:t>Ronchetti</a:t>
            </a:r>
            <a:r>
              <a:rPr lang="pl-PL" dirty="0"/>
              <a:t> i </a:t>
            </a:r>
            <a:r>
              <a:rPr lang="pl-PL" dirty="0" err="1"/>
              <a:t>Avancini</a:t>
            </a:r>
            <a:r>
              <a:rPr lang="pl-PL" dirty="0"/>
              <a:t>, 2011; </a:t>
            </a:r>
            <a:r>
              <a:rPr lang="pl-PL" dirty="0" err="1"/>
              <a:t>Seperi</a:t>
            </a:r>
            <a:r>
              <a:rPr lang="pl-PL" dirty="0"/>
              <a:t> i in., 2006).</a:t>
            </a:r>
          </a:p>
          <a:p>
            <a:r>
              <a:rPr lang="pl-PL" dirty="0"/>
              <a:t>• Robotyka: ludzka analiza ruchu odgrywa ważną rolę w robotyce do sterowania robotami humanoidalnymi,</a:t>
            </a:r>
          </a:p>
          <a:p>
            <a:r>
              <a:rPr lang="pl-PL" dirty="0"/>
              <a:t>naśladować ruchy człowieka w robocie w środowiskach wirtualnych i rozszerzonych (Hoffman, 2010).</a:t>
            </a:r>
          </a:p>
          <a:p>
            <a:r>
              <a:rPr lang="pl-PL" dirty="0"/>
              <a:t>• Medycyna: w dziedzinie medycyny do rozpoznawania i analizy wykorzystuje się rozpoznawanie ruchu ludzkiego</a:t>
            </a:r>
          </a:p>
          <a:p>
            <a:r>
              <a:rPr lang="pl-PL" dirty="0"/>
              <a:t>Ortopedia, neurologia, zaburzenia mięśniowo-szkieletowe, postawa ciała i sprawność fizyczna. Jest to również przydatne</a:t>
            </a:r>
          </a:p>
          <a:p>
            <a:r>
              <a:rPr lang="pl-PL" dirty="0"/>
              <a:t>zaprojektować inteligentne systemy pomocy osobom starszym i niepełnosprawnym fizycznie / umysłowo</a:t>
            </a:r>
          </a:p>
          <a:p>
            <a:r>
              <a:rPr lang="pl-PL" dirty="0"/>
              <a:t>(</a:t>
            </a:r>
            <a:r>
              <a:rPr lang="pl-PL" dirty="0" err="1"/>
              <a:t>Najafi</a:t>
            </a:r>
            <a:r>
              <a:rPr lang="pl-PL" dirty="0"/>
              <a:t> i in., 2003; Lin i Kulic, 2013).</a:t>
            </a:r>
          </a:p>
          <a:p>
            <a:r>
              <a:rPr lang="pl-PL" dirty="0"/>
              <a:t>• Sport i ćwiczenia: w sporcie rozpoznawanie ruchu jest przydatne do analizowania ruchów sportowych i</a:t>
            </a:r>
          </a:p>
          <a:p>
            <a:r>
              <a:rPr lang="pl-PL" dirty="0"/>
              <a:t>zaprojektować niedrogie i wydajne ramy szkoleniowe (</a:t>
            </a:r>
            <a:r>
              <a:rPr lang="pl-PL" dirty="0" err="1"/>
              <a:t>Bertini</a:t>
            </a:r>
            <a:r>
              <a:rPr lang="pl-PL" dirty="0"/>
              <a:t>, 2003). Środowisko dla</a:t>
            </a:r>
          </a:p>
          <a:p>
            <a:r>
              <a:rPr lang="pl-PL" dirty="0"/>
              <a:t>ćwiczenia rehabilitacyjne z systemem informacji zwrotnej w odległych miejscach lub w obecności eksperta</a:t>
            </a:r>
          </a:p>
          <a:p>
            <a:r>
              <a:rPr lang="pl-PL" dirty="0"/>
              <a:t>jest zaprojektowany (</a:t>
            </a:r>
            <a:r>
              <a:rPr lang="pl-PL" dirty="0" err="1"/>
              <a:t>Watanabe</a:t>
            </a:r>
            <a:r>
              <a:rPr lang="pl-PL" dirty="0"/>
              <a:t> 2015). </a:t>
            </a:r>
            <a:r>
              <a:rPr lang="pl-PL" dirty="0" err="1"/>
              <a:t>Dao</a:t>
            </a:r>
            <a:r>
              <a:rPr lang="pl-PL" dirty="0"/>
              <a:t> (2016) zaproponowało system monitorowania ćwiczeń</a:t>
            </a:r>
          </a:p>
          <a:p>
            <a:r>
              <a:rPr lang="pl-PL" dirty="0"/>
              <a:t>starsi ludzie. Tego rodzaju systemy z pewnością będą przydatne dla pacjentów i osób starszych.</a:t>
            </a:r>
          </a:p>
          <a:p>
            <a:r>
              <a:rPr lang="pl-PL" dirty="0"/>
              <a:t>• Sztuka i rozrywka: Rozpoznawanie ruchu jest przydatne w analizowaniu, uczeniu się i uczuciu</a:t>
            </a:r>
          </a:p>
          <a:p>
            <a:r>
              <a:rPr lang="pl-PL" dirty="0"/>
              <a:t>rozumienie ruchów tańca artystycznego jak w tańcach takich jak </a:t>
            </a:r>
            <a:r>
              <a:rPr lang="pl-PL" dirty="0" err="1"/>
              <a:t>Bharatnatyam</a:t>
            </a:r>
            <a:r>
              <a:rPr lang="pl-PL" dirty="0"/>
              <a:t> i Salsa. Kale i</a:t>
            </a:r>
          </a:p>
          <a:p>
            <a:r>
              <a:rPr lang="pl-PL" dirty="0"/>
              <a:t>Patil (2015) rozpoznał sekwencję taneczną </a:t>
            </a:r>
            <a:r>
              <a:rPr lang="pl-PL" dirty="0" err="1"/>
              <a:t>Bharatnatyam</a:t>
            </a:r>
            <a:r>
              <a:rPr lang="pl-PL" dirty="0"/>
              <a:t> z danych głębi. To także pomaga</a:t>
            </a:r>
          </a:p>
          <a:p>
            <a:r>
              <a:rPr lang="pl-PL" dirty="0"/>
              <a:t>zwiększyć efektywność sceny i zmianę ruchów wymaganych dla jakości i</a:t>
            </a:r>
          </a:p>
          <a:p>
            <a:r>
              <a:rPr lang="pl-PL" dirty="0"/>
              <a:t>wpływ działania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W czasach obecnych, dla rozpoznania sprawcy stosuje się badania ustalające: kierunek i linię chodu, kąt oraz linię stopy, kąt kroku, długość i szerokość kroku, jak również długość i szerokość poszczególnego śladu (pozwala to na identyfikację grupową).</a:t>
            </a:r>
          </a:p>
          <a:p>
            <a:r>
              <a:rPr lang="pl-PL" dirty="0"/>
              <a:t> 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2019-05-26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BME.2015.248029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zjoterapeutom.pl/files/31/fazy_chodu_aktywnosc_miesniowa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42803321_Biometric_Gait_Authentication_Using_Accelerometer_Sens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dfs.semanticscholar.org/33f6/4132ab2eefb61681dcd75186cdfaafa93c8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00557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80" y="1477424"/>
            <a:ext cx="6050151" cy="3581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847001" y="52450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Sparametryzowany wykres kroku charakterystycznego dla (a) normalnego chodzenie (klaster B) i (b) dla upośledzonego chodzenia (klaster A).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8431077" y="6399014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2E414F"/>
                </a:solidFill>
                <a:latin typeface="Roboto" pitchFamily="2" charset="0"/>
              </a:rPr>
              <a:t>DOI:</a:t>
            </a:r>
            <a:r>
              <a:rPr lang="pl-PL" dirty="0">
                <a:solidFill>
                  <a:srgbClr val="654CB3"/>
                </a:solidFill>
                <a:latin typeface="Roboto" pitchFamily="2" charset="0"/>
                <a:hlinkClick r:id="rId3"/>
              </a:rPr>
              <a:t>10.1109/TBME.2015.2480296</a:t>
            </a:r>
            <a:endParaRPr lang="pl-PL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4745ADE7-F256-4401-98D0-EFD0A06C37D7}"/>
              </a:ext>
            </a:extLst>
          </p:cNvPr>
          <p:cNvSpPr/>
          <p:nvPr/>
        </p:nvSpPr>
        <p:spPr>
          <a:xfrm>
            <a:off x="7013531" y="1202157"/>
            <a:ext cx="4314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Zauważono, że seniorzy mają tendencję do czekania, aż stopa przednia wyląduje na ziemi, aby zacząć przesuwać tylną stopę do przodu, co powoduje spadek przyspieszenia do przodu, a następnie wzrost, gdy mięśnie łydki tylnej stopy zaczynają odsuwać piętę. Ta nieciągłość w odpowiedzi obciążenia podzieliła pik R-A na R i 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dirty="0"/>
              <a:t>Brak interwału I-S wydawał się ściśle związany z korzystaniem z pomocy do chodzenia, zwłaszcza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9" name="Picture 2" descr="image008">
            <a:extLst>
              <a:ext uri="{FF2B5EF4-FFF2-40B4-BE49-F238E27FC236}">
                <a16:creationId xmlns:a16="http://schemas.microsoft.com/office/drawing/2014/main" id="{46F1B733-C681-4400-90BB-3AEE88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42" y="1071451"/>
            <a:ext cx="7702200" cy="1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lot_22_clear">
            <a:extLst>
              <a:ext uri="{FF2B5EF4-FFF2-40B4-BE49-F238E27FC236}">
                <a16:creationId xmlns:a16="http://schemas.microsoft.com/office/drawing/2014/main" id="{1080FE8B-88B2-4F7B-9AAE-5D36634F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1" y="3194505"/>
            <a:ext cx="6436823" cy="27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DD780F2-20D5-4A3C-BF7C-DA32C89FCFC4}"/>
              </a:ext>
            </a:extLst>
          </p:cNvPr>
          <p:cNvSpPr txBox="1"/>
          <p:nvPr/>
        </p:nvSpPr>
        <p:spPr>
          <a:xfrm>
            <a:off x="7449671" y="3866805"/>
            <a:ext cx="4639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5. Pięta dotyka ziemi (</a:t>
            </a:r>
            <a:r>
              <a:rPr lang="pl-PL" dirty="0" err="1"/>
              <a:t>heel-touching-ground</a:t>
            </a:r>
            <a:r>
              <a:rPr lang="pl-PL" dirty="0"/>
              <a:t>)</a:t>
            </a:r>
          </a:p>
          <a:p>
            <a:r>
              <a:rPr lang="pl-PL" dirty="0"/>
              <a:t>1. Faza podporu (stance)</a:t>
            </a:r>
          </a:p>
          <a:p>
            <a:r>
              <a:rPr lang="pl-PL" dirty="0"/>
              <a:t>2. Pięta nad ziemią (</a:t>
            </a:r>
            <a:r>
              <a:rPr lang="pl-PL" dirty="0" err="1"/>
              <a:t>heel</a:t>
            </a:r>
            <a:r>
              <a:rPr lang="pl-PL" dirty="0"/>
              <a:t>-off-</a:t>
            </a:r>
            <a:r>
              <a:rPr lang="pl-PL" dirty="0" err="1"/>
              <a:t>ground</a:t>
            </a:r>
            <a:r>
              <a:rPr lang="pl-PL" dirty="0"/>
              <a:t>)</a:t>
            </a:r>
          </a:p>
          <a:p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D1A31F81-816A-4034-B70C-3383294826F7}"/>
              </a:ext>
            </a:extLst>
          </p:cNvPr>
          <p:cNvSpPr/>
          <p:nvPr/>
        </p:nvSpPr>
        <p:spPr>
          <a:xfrm>
            <a:off x="975685" y="6498470"/>
            <a:ext cx="968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http://www.fizjoterapeutom.pl/files/31/fazy_chodu_aktywnosc_miesniowa.pdf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935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21" y="224445"/>
            <a:ext cx="11105804" cy="1292628"/>
          </a:xfrm>
        </p:spPr>
        <p:txBody>
          <a:bodyPr>
            <a:normAutofit/>
          </a:bodyPr>
          <a:lstStyle/>
          <a:p>
            <a:r>
              <a:rPr lang="pl-PL" sz="4000" dirty="0"/>
              <a:t>Algorytmy rozpoznawania chodu na podstawie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https://www.researchgate.net/publication/42803321_Biometric_Gait_Authentication_Using_Accelerometer_Sensor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pl-PL"/>
              <a:t>Widzenie maszynowe i model	</a:t>
            </a:r>
            <a:endParaRPr lang="pl-PL" dirty="0"/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747838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91" y="4076700"/>
            <a:ext cx="5114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9CD7067-342B-41E4-A477-ADE1F34E9C75}"/>
              </a:ext>
            </a:extLst>
          </p:cNvPr>
          <p:cNvSpPr/>
          <p:nvPr/>
        </p:nvSpPr>
        <p:spPr>
          <a:xfrm>
            <a:off x="5990217" y="111001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Obraz energii chodu (GEI) to suma obrazów chodzącej sylwetki podzielonej przez liczba zdjęć.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b="1" dirty="0" err="1"/>
              <a:t>B</a:t>
            </a:r>
            <a:r>
              <a:rPr lang="pl-PL" b="1" baseline="-25000" dirty="0" err="1"/>
              <a:t>t</a:t>
            </a:r>
            <a:r>
              <a:rPr lang="pl-PL" b="1" dirty="0"/>
              <a:t>(x, y) </a:t>
            </a:r>
            <a:r>
              <a:rPr lang="pl-PL" dirty="0"/>
              <a:t>to wstępnie przetworzony plik binarny obrazu sylwetki chodu w czasie t w sekwencji.</a:t>
            </a:r>
          </a:p>
          <a:p>
            <a:r>
              <a:rPr lang="pl-PL" b="1" dirty="0"/>
              <a:t>N</a:t>
            </a:r>
            <a:r>
              <a:rPr lang="pl-PL" dirty="0"/>
              <a:t> jest liczbą klatek w pełnym cyklu chodu</a:t>
            </a:r>
          </a:p>
          <a:p>
            <a:r>
              <a:rPr lang="pl-PL" b="1" dirty="0"/>
              <a:t>x, y </a:t>
            </a:r>
            <a:r>
              <a:rPr lang="pl-PL" dirty="0"/>
              <a:t>są wartościami współrzędnych obrazu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576" y="195542"/>
            <a:ext cx="10533530" cy="1485900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DFA12137-5C0B-445B-81B4-376A10A0A444}"/>
                  </a:ext>
                </a:extLst>
              </p:cNvPr>
              <p:cNvSpPr txBox="1"/>
              <p:nvPr/>
            </p:nvSpPr>
            <p:spPr>
              <a:xfrm>
                <a:off x="7418787" y="191004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DFA12137-5C0B-445B-81B4-376A10A0A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87" y="1910043"/>
                <a:ext cx="2409378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az 7">
            <a:extLst>
              <a:ext uri="{FF2B5EF4-FFF2-40B4-BE49-F238E27FC236}">
                <a16:creationId xmlns:a16="http://schemas.microsoft.com/office/drawing/2014/main" id="{C175F305-71EB-4603-AEDC-580CAED22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986118"/>
            <a:ext cx="4974271" cy="3182746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053353" y="4840941"/>
            <a:ext cx="3926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 identyfikacji osób na podstawie chodu wykorzystuje się np. analizę składowych głównych (PCA) wraz z transformatą </a:t>
            </a:r>
            <a:r>
              <a:rPr lang="pl-PL" dirty="0" err="1"/>
              <a:t>Radona</a:t>
            </a:r>
            <a:r>
              <a:rPr lang="pl-PL" dirty="0"/>
              <a:t>, a jako kryterium dopasowania odległość euklidesową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716C06B-14D1-408B-9655-0D9B035E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53" y="4278652"/>
            <a:ext cx="4589930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6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2ADC5-C95F-4C9E-ADCC-34AE5EF5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576" y="195542"/>
            <a:ext cx="10533530" cy="1485900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053353" y="4840941"/>
            <a:ext cx="543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 identyfikacji osób na podstawie chodu wykorzystuje się np. analizę składowych głównych (PCA) wraz z transformatą </a:t>
            </a:r>
            <a:r>
              <a:rPr lang="pl-PL" dirty="0" err="1"/>
              <a:t>Radona</a:t>
            </a:r>
            <a:r>
              <a:rPr lang="pl-PL" dirty="0"/>
              <a:t>, a jako kryterium dopasowania odległość euklidesową.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C9D05B4D-CF12-4A67-89DB-38A676BD4038}"/>
              </a:ext>
            </a:extLst>
          </p:cNvPr>
          <p:cNvSpPr/>
          <p:nvPr/>
        </p:nvSpPr>
        <p:spPr>
          <a:xfrm>
            <a:off x="5508811" y="57181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>
                <a:hlinkClick r:id="rId2"/>
              </a:rPr>
              <a:t>https://pdfs.semanticscholar.org/33f6/4132ab2eefb61681dcd75186cdfaafa93c89.pdf</a:t>
            </a:r>
            <a:endParaRPr lang="pl-PL" dirty="0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61114"/>
            <a:ext cx="8718176" cy="28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1776" y="2097731"/>
            <a:ext cx="83608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505430"/>
          </a:xfrm>
        </p:spPr>
        <p:txBody>
          <a:bodyPr/>
          <a:lstStyle/>
          <a:p>
            <a:r>
              <a:rPr lang="pl-PL" dirty="0"/>
              <a:t>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545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505430"/>
          </a:xfrm>
        </p:spPr>
        <p:txBody>
          <a:bodyPr/>
          <a:lstStyle/>
          <a:p>
            <a:r>
              <a:rPr lang="pl-PL" dirty="0"/>
              <a:t>Wady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93594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analizy i rozpoznawania chodu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/>
          <a:stretch/>
        </p:blipFill>
        <p:spPr>
          <a:xfrm>
            <a:off x="1075114" y="2168746"/>
            <a:ext cx="3571701" cy="4545106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5444837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794657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762582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/>
          </a:bodyPr>
          <a:lstStyle/>
          <a:p>
            <a:r>
              <a:rPr lang="pl-PL" sz="3600" dirty="0"/>
              <a:t>Zastosowania analizy i rozpoznawania chodu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12127" y="2132214"/>
            <a:ext cx="4884376" cy="45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999</Words>
  <Application>Microsoft Office PowerPoint</Application>
  <PresentationFormat>Panoramiczny</PresentationFormat>
  <Paragraphs>120</Paragraphs>
  <Slides>17</Slides>
  <Notes>5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Franklin Gothic Book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analizy i rozpoznawania chodu</vt:lpstr>
      <vt:lpstr>Zastosowania analizy i rozpoznawania chodu</vt:lpstr>
      <vt:lpstr>Zastosowania analizy i rozpoznawania chodu</vt:lpstr>
      <vt:lpstr>Podział systemów rozpoznawania chodu</vt:lpstr>
      <vt:lpstr>Fazy chodu</vt:lpstr>
      <vt:lpstr>Wykrywanie kroków na podstawie akcelerometru</vt:lpstr>
      <vt:lpstr>Wykrywanie kroków na podstawie akcelerometru</vt:lpstr>
      <vt:lpstr>Algorytmy rozpoznawania chodu na podstawie akcelerometru</vt:lpstr>
      <vt:lpstr>Widzenie maszynowe i model </vt:lpstr>
      <vt:lpstr>Obraz energii chodu (Gait Energy Image)</vt:lpstr>
      <vt:lpstr>Obraz energii chodu (Gait Energy Image)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Rozpoznawanie chodu  (Gait recognition)</dc:title>
  <dc:creator>AB</dc:creator>
  <cp:lastModifiedBy>AB</cp:lastModifiedBy>
  <cp:revision>34</cp:revision>
  <dcterms:created xsi:type="dcterms:W3CDTF">2019-05-25T10:07:47Z</dcterms:created>
  <dcterms:modified xsi:type="dcterms:W3CDTF">2019-05-26T10:27:50Z</dcterms:modified>
</cp:coreProperties>
</file>